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2" r:id="rId4"/>
    <p:sldId id="276" r:id="rId5"/>
    <p:sldId id="284" r:id="rId6"/>
    <p:sldId id="273" r:id="rId7"/>
    <p:sldId id="278" r:id="rId8"/>
    <p:sldId id="285" r:id="rId9"/>
    <p:sldId id="286" r:id="rId10"/>
    <p:sldId id="274" r:id="rId11"/>
    <p:sldId id="281" r:id="rId12"/>
    <p:sldId id="287" r:id="rId13"/>
    <p:sldId id="275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77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00DB-7701-414A-A793-21D4D8110CE2}" type="datetimeFigureOut">
              <a:rPr lang="en-US" smtClean="0"/>
              <a:pPr/>
              <a:t>03-Jun-14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F947-2FC6-417F-814A-B76A4A7FC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49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0" y="3079750"/>
            <a:ext cx="3249613" cy="37782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223838" y="1293813"/>
            <a:ext cx="7800975" cy="3667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06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0"/>
            <a:ext cx="9144000" cy="419100"/>
            <a:chOff x="480" y="102"/>
            <a:chExt cx="5280" cy="264"/>
          </a:xfrm>
        </p:grpSpPr>
        <p:sp>
          <p:nvSpPr>
            <p:cNvPr id="8" name="Rectangle 62"/>
            <p:cNvSpPr>
              <a:spLocks noChangeArrowheads="1"/>
            </p:cNvSpPr>
            <p:nvPr userDrawn="1"/>
          </p:nvSpPr>
          <p:spPr bwMode="auto">
            <a:xfrm>
              <a:off x="480" y="234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F6DC5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9" name="Rectangle 63"/>
            <p:cNvSpPr>
              <a:spLocks noChangeArrowheads="1"/>
            </p:cNvSpPr>
            <p:nvPr userDrawn="1"/>
          </p:nvSpPr>
          <p:spPr bwMode="auto">
            <a:xfrm>
              <a:off x="480" y="102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0033CC"/>
                </a:gs>
                <a:gs pos="100000">
                  <a:srgbClr val="FEFE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10" name="Rectangle 64"/>
          <p:cNvSpPr>
            <a:spLocks noChangeArrowheads="1"/>
          </p:cNvSpPr>
          <p:nvPr/>
        </p:nvSpPr>
        <p:spPr bwMode="auto">
          <a:xfrm>
            <a:off x="0" y="180975"/>
            <a:ext cx="9144000" cy="74613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7625" y="76200"/>
            <a:ext cx="333375" cy="571500"/>
            <a:chOff x="12" y="48"/>
            <a:chExt cx="210" cy="360"/>
          </a:xfrm>
        </p:grpSpPr>
        <p:sp>
          <p:nvSpPr>
            <p:cNvPr id="12" name="Oval 66"/>
            <p:cNvSpPr>
              <a:spLocks noChangeArrowheads="1"/>
            </p:cNvSpPr>
            <p:nvPr userDrawn="1"/>
          </p:nvSpPr>
          <p:spPr bwMode="auto">
            <a:xfrm>
              <a:off x="12" y="222"/>
              <a:ext cx="144" cy="150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67"/>
            <p:cNvSpPr>
              <a:spLocks noChangeArrowheads="1"/>
            </p:cNvSpPr>
            <p:nvPr userDrawn="1"/>
          </p:nvSpPr>
          <p:spPr bwMode="auto">
            <a:xfrm>
              <a:off x="48" y="48"/>
              <a:ext cx="144" cy="144"/>
            </a:xfrm>
            <a:prstGeom prst="ellipse">
              <a:avLst/>
            </a:prstGeom>
            <a:solidFill>
              <a:srgbClr val="F6DC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68"/>
            <p:cNvSpPr>
              <a:spLocks noChangeArrowheads="1"/>
            </p:cNvSpPr>
            <p:nvPr userDrawn="1"/>
          </p:nvSpPr>
          <p:spPr bwMode="auto">
            <a:xfrm>
              <a:off x="78" y="2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450" y="10800"/>
                  </a:moveTo>
                  <a:cubicBezTo>
                    <a:pt x="6450" y="13202"/>
                    <a:pt x="8398" y="15150"/>
                    <a:pt x="10800" y="15150"/>
                  </a:cubicBezTo>
                  <a:cubicBezTo>
                    <a:pt x="13202" y="15150"/>
                    <a:pt x="15150" y="13202"/>
                    <a:pt x="15150" y="10800"/>
                  </a:cubicBezTo>
                  <a:cubicBezTo>
                    <a:pt x="15150" y="8398"/>
                    <a:pt x="13202" y="6450"/>
                    <a:pt x="10800" y="6450"/>
                  </a:cubicBezTo>
                  <a:cubicBezTo>
                    <a:pt x="8398" y="6450"/>
                    <a:pt x="6450" y="8398"/>
                    <a:pt x="6450" y="10800"/>
                  </a:cubicBezTo>
                  <a:close/>
                </a:path>
              </a:pathLst>
            </a:custGeom>
            <a:solidFill>
              <a:srgbClr val="8FB67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" name="Picture 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0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28600" y="4953000"/>
            <a:ext cx="8721725" cy="1677988"/>
            <a:chOff x="162" y="3126"/>
            <a:chExt cx="5472" cy="1057"/>
          </a:xfrm>
        </p:grpSpPr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162" y="3517"/>
              <a:ext cx="5472" cy="666"/>
            </a:xfrm>
            <a:prstGeom prst="rect">
              <a:avLst/>
            </a:prstGeom>
            <a:gradFill rotWithShape="1">
              <a:gsLst>
                <a:gs pos="0">
                  <a:srgbClr val="339966">
                    <a:alpha val="79999"/>
                  </a:srgbClr>
                </a:gs>
                <a:gs pos="100000">
                  <a:srgbClr val="FFFF00">
                    <a:alpha val="7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162" y="3126"/>
              <a:ext cx="5469" cy="392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6" name="Rectangle 4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Cambr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94853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43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533400"/>
            <a:ext cx="1962150" cy="5761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34050" cy="5761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36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77200" y="6427788"/>
            <a:ext cx="808038" cy="228600"/>
          </a:xfrm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09600" y="6324600"/>
            <a:ext cx="739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00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480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48100" cy="4846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3848100" cy="4846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076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22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184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40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98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150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06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6038" y="6427788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ahoma" pitchFamily="34" charset="0"/>
              </a:defRPr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848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</a:t>
            </a:r>
            <a:br>
              <a:rPr lang="de-DE" smtClean="0"/>
            </a:br>
            <a:r>
              <a:rPr lang="de-DE" smtClean="0"/>
              <a:t>editieren</a:t>
            </a:r>
          </a:p>
        </p:txBody>
      </p:sp>
      <p:sp>
        <p:nvSpPr>
          <p:cNvPr id="1029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8486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0"/>
            <a:ext cx="9144000" cy="419100"/>
            <a:chOff x="480" y="102"/>
            <a:chExt cx="5280" cy="264"/>
          </a:xfrm>
        </p:grpSpPr>
        <p:sp>
          <p:nvSpPr>
            <p:cNvPr id="1038" name="Rectangle 62"/>
            <p:cNvSpPr>
              <a:spLocks noChangeArrowheads="1"/>
            </p:cNvSpPr>
            <p:nvPr userDrawn="1"/>
          </p:nvSpPr>
          <p:spPr bwMode="auto">
            <a:xfrm>
              <a:off x="480" y="234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F6DC5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1039" name="Rectangle 63"/>
            <p:cNvSpPr>
              <a:spLocks noChangeArrowheads="1"/>
            </p:cNvSpPr>
            <p:nvPr userDrawn="1"/>
          </p:nvSpPr>
          <p:spPr bwMode="auto">
            <a:xfrm>
              <a:off x="480" y="102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0033CC"/>
                </a:gs>
                <a:gs pos="100000">
                  <a:srgbClr val="FEFE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1031" name="Rectangle 64"/>
          <p:cNvSpPr>
            <a:spLocks noChangeArrowheads="1"/>
          </p:cNvSpPr>
          <p:nvPr/>
        </p:nvSpPr>
        <p:spPr bwMode="auto">
          <a:xfrm>
            <a:off x="0" y="180975"/>
            <a:ext cx="9144000" cy="74613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7625" y="76200"/>
            <a:ext cx="333375" cy="571500"/>
            <a:chOff x="12" y="48"/>
            <a:chExt cx="210" cy="360"/>
          </a:xfrm>
        </p:grpSpPr>
        <p:sp>
          <p:nvSpPr>
            <p:cNvPr id="1035" name="Oval 66"/>
            <p:cNvSpPr>
              <a:spLocks noChangeArrowheads="1"/>
            </p:cNvSpPr>
            <p:nvPr userDrawn="1"/>
          </p:nvSpPr>
          <p:spPr bwMode="auto">
            <a:xfrm>
              <a:off x="12" y="222"/>
              <a:ext cx="144" cy="150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67"/>
            <p:cNvSpPr>
              <a:spLocks noChangeArrowheads="1"/>
            </p:cNvSpPr>
            <p:nvPr userDrawn="1"/>
          </p:nvSpPr>
          <p:spPr bwMode="auto">
            <a:xfrm>
              <a:off x="48" y="48"/>
              <a:ext cx="144" cy="144"/>
            </a:xfrm>
            <a:prstGeom prst="ellipse">
              <a:avLst/>
            </a:prstGeom>
            <a:solidFill>
              <a:srgbClr val="F6DC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AutoShape 68"/>
            <p:cNvSpPr>
              <a:spLocks noChangeArrowheads="1"/>
            </p:cNvSpPr>
            <p:nvPr userDrawn="1"/>
          </p:nvSpPr>
          <p:spPr bwMode="auto">
            <a:xfrm>
              <a:off x="78" y="2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450" y="10800"/>
                  </a:moveTo>
                  <a:cubicBezTo>
                    <a:pt x="6450" y="13202"/>
                    <a:pt x="8398" y="15150"/>
                    <a:pt x="10800" y="15150"/>
                  </a:cubicBezTo>
                  <a:cubicBezTo>
                    <a:pt x="13202" y="15150"/>
                    <a:pt x="15150" y="13202"/>
                    <a:pt x="15150" y="10800"/>
                  </a:cubicBezTo>
                  <a:cubicBezTo>
                    <a:pt x="15150" y="8398"/>
                    <a:pt x="13202" y="6450"/>
                    <a:pt x="10800" y="6450"/>
                  </a:cubicBezTo>
                  <a:cubicBezTo>
                    <a:pt x="8398" y="6450"/>
                    <a:pt x="6450" y="8398"/>
                    <a:pt x="6450" y="10800"/>
                  </a:cubicBezTo>
                  <a:close/>
                </a:path>
              </a:pathLst>
            </a:custGeom>
            <a:solidFill>
              <a:srgbClr val="8FB67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3" name="Picture 6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0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609600" y="6324600"/>
            <a:ext cx="701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Emotional Intelligence and Agents – Survey and Possible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i="1" dirty="0" err="1" smtClean="0"/>
              <a:t>Mirjana</a:t>
            </a:r>
            <a:r>
              <a:rPr lang="en-US" i="1" dirty="0" smtClean="0"/>
              <a:t> </a:t>
            </a:r>
            <a:r>
              <a:rPr lang="en-US" i="1" dirty="0" err="1" smtClean="0"/>
              <a:t>Ivanovic</a:t>
            </a:r>
            <a:r>
              <a:rPr lang="en-US" i="1" dirty="0" smtClean="0"/>
              <a:t>, </a:t>
            </a:r>
            <a:r>
              <a:rPr lang="en-US" i="1" dirty="0" err="1" smtClean="0"/>
              <a:t>Milos</a:t>
            </a:r>
            <a:r>
              <a:rPr lang="en-US" i="1" dirty="0" smtClean="0"/>
              <a:t> </a:t>
            </a:r>
            <a:r>
              <a:rPr lang="en-US" i="1" dirty="0" err="1" smtClean="0"/>
              <a:t>Radovanovic</a:t>
            </a:r>
            <a:r>
              <a:rPr lang="en-US" i="1" dirty="0" smtClean="0"/>
              <a:t>, </a:t>
            </a:r>
            <a:r>
              <a:rPr lang="en-US" i="1" dirty="0" err="1" smtClean="0"/>
              <a:t>Zoran</a:t>
            </a:r>
            <a:r>
              <a:rPr lang="en-US" i="1" dirty="0" smtClean="0"/>
              <a:t> </a:t>
            </a:r>
            <a:r>
              <a:rPr lang="en-US" i="1" dirty="0" err="1" smtClean="0"/>
              <a:t>Budimac</a:t>
            </a:r>
            <a:r>
              <a:rPr lang="en-US" i="1" dirty="0" smtClean="0"/>
              <a:t>, </a:t>
            </a:r>
            <a:r>
              <a:rPr lang="en-US" i="1" dirty="0" err="1" smtClean="0"/>
              <a:t>Dejan</a:t>
            </a:r>
            <a:r>
              <a:rPr lang="en-US" i="1" dirty="0" smtClean="0"/>
              <a:t> </a:t>
            </a:r>
            <a:r>
              <a:rPr lang="en-US" i="1" dirty="0" err="1" smtClean="0"/>
              <a:t>Mitrovic</a:t>
            </a:r>
            <a:r>
              <a:rPr lang="en-US" i="1" dirty="0" smtClean="0"/>
              <a:t>, Vladimir </a:t>
            </a:r>
            <a:r>
              <a:rPr lang="en-US" i="1" dirty="0" err="1" smtClean="0"/>
              <a:t>Kurbalija</a:t>
            </a:r>
            <a:r>
              <a:rPr lang="en-US" i="1" dirty="0" smtClean="0"/>
              <a:t>, </a:t>
            </a:r>
            <a:r>
              <a:rPr lang="en-US" i="1" dirty="0" err="1" smtClean="0"/>
              <a:t>Weihui</a:t>
            </a:r>
            <a:r>
              <a:rPr lang="en-US" i="1" dirty="0" smtClean="0"/>
              <a:t> Dai and </a:t>
            </a:r>
            <a:r>
              <a:rPr lang="en-US" i="1" dirty="0" err="1" smtClean="0"/>
              <a:t>Weidong</a:t>
            </a:r>
            <a:r>
              <a:rPr lang="en-US" i="1" dirty="0" smtClean="0"/>
              <a:t> Zhao 	</a:t>
            </a:r>
          </a:p>
          <a:p>
            <a:endParaRPr lang="en-US" baseline="30000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University of Novi Sad, Serbia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Fudan University, Shanghai, China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3581400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Emotional Intelligence and its Influence on Intelligent Systems</a:t>
            </a:r>
          </a:p>
          <a:p>
            <a:endParaRPr lang="en-US" dirty="0" smtClean="0"/>
          </a:p>
          <a:p>
            <a:r>
              <a:rPr lang="en-US" dirty="0" smtClean="0"/>
              <a:t>Multi-agent Intelligent System for Emotion Recognition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10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593725"/>
          </a:xfrm>
        </p:spPr>
        <p:txBody>
          <a:bodyPr/>
          <a:lstStyle/>
          <a:p>
            <a:r>
              <a:rPr lang="en-US" sz="2400" dirty="0" smtClean="0"/>
              <a:t>Multi-agent Intelligent System for Emotion Recognition</a:t>
            </a:r>
            <a:br>
              <a:rPr lang="en-US" sz="24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Concrete research topics - 1. Emotion Detection in Human Speech</a:t>
            </a:r>
          </a:p>
          <a:p>
            <a:r>
              <a:rPr lang="en-US" sz="1900" dirty="0" smtClean="0"/>
              <a:t>The </a:t>
            </a:r>
            <a:r>
              <a:rPr lang="en-US" sz="1900" b="1" dirty="0" smtClean="0"/>
              <a:t>voice characteristics and emotion expression of human speech </a:t>
            </a:r>
            <a:r>
              <a:rPr lang="en-US" sz="1900" dirty="0" smtClean="0"/>
              <a:t>are detectable in sound data (various aspects of </a:t>
            </a:r>
            <a:r>
              <a:rPr lang="en-US" sz="1900" b="1" dirty="0" smtClean="0"/>
              <a:t>telephone services</a:t>
            </a:r>
            <a:r>
              <a:rPr lang="en-US" sz="1900" dirty="0" smtClean="0"/>
              <a:t>).</a:t>
            </a:r>
          </a:p>
          <a:p>
            <a:endParaRPr lang="en-US" sz="1900" dirty="0" smtClean="0"/>
          </a:p>
          <a:p>
            <a:r>
              <a:rPr lang="en-US" sz="1900" b="1" dirty="0" smtClean="0"/>
              <a:t>To improve customer experience</a:t>
            </a:r>
            <a:r>
              <a:rPr lang="en-US" sz="1900" dirty="0" smtClean="0"/>
              <a:t>, two major problems are faced: </a:t>
            </a:r>
            <a:r>
              <a:rPr lang="en-US" sz="1900" b="1" dirty="0" smtClean="0"/>
              <a:t>customer emotions are delayed and hard to detect</a:t>
            </a:r>
            <a:r>
              <a:rPr lang="en-US" sz="1900" dirty="0" smtClean="0"/>
              <a:t>; and the </a:t>
            </a:r>
            <a:r>
              <a:rPr lang="en-US" sz="1900" b="1" dirty="0" smtClean="0"/>
              <a:t>lack of an effective problem-solving strategy</a:t>
            </a:r>
            <a:r>
              <a:rPr lang="en-US" sz="1900" dirty="0" smtClean="0"/>
              <a:t> for different cases of customer emotional response. </a:t>
            </a:r>
          </a:p>
          <a:p>
            <a:endParaRPr lang="en-US" sz="1900" dirty="0" smtClean="0"/>
          </a:p>
          <a:p>
            <a:pPr lvl="1"/>
            <a:r>
              <a:rPr lang="en-US" sz="1900" dirty="0" smtClean="0"/>
              <a:t>The first phase of our research is </a:t>
            </a:r>
            <a:r>
              <a:rPr lang="en-US" sz="1900" b="1" dirty="0" smtClean="0"/>
              <a:t>acquisition and preparation of data in Chinese and English</a:t>
            </a:r>
            <a:r>
              <a:rPr lang="en-US" sz="1900" dirty="0" smtClean="0"/>
              <a:t>, and development of a prototype system that can </a:t>
            </a:r>
            <a:r>
              <a:rPr lang="en-US" sz="1900" b="1" dirty="0" smtClean="0"/>
              <a:t>detect emotional content and intensity in recorded voice data</a:t>
            </a:r>
            <a:r>
              <a:rPr lang="en-US" sz="1900" dirty="0" smtClean="0"/>
              <a:t>. 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The second problem is based on </a:t>
            </a:r>
            <a:r>
              <a:rPr lang="en-US" sz="1900" b="1" dirty="0" smtClean="0"/>
              <a:t>application of techniques involving emotional agents: simulation of various scenarios of voice interaction</a:t>
            </a:r>
            <a:r>
              <a:rPr lang="en-US" sz="19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11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593725"/>
          </a:xfrm>
        </p:spPr>
        <p:txBody>
          <a:bodyPr/>
          <a:lstStyle/>
          <a:p>
            <a:r>
              <a:rPr lang="en-US" sz="2400" dirty="0" smtClean="0"/>
              <a:t>Multi-agent Intelligent System for Emotion Recognition</a:t>
            </a:r>
            <a:br>
              <a:rPr lang="en-US" sz="24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5151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Concrete research topics - 2. Emotion Detection in Online Documents</a:t>
            </a:r>
          </a:p>
          <a:p>
            <a:r>
              <a:rPr lang="en-US" dirty="0" smtClean="0"/>
              <a:t>Agent technology will be employed to perform </a:t>
            </a:r>
            <a:r>
              <a:rPr lang="en-US" b="1" dirty="0" smtClean="0"/>
              <a:t>distributed emotion detection in online documents</a:t>
            </a:r>
            <a:r>
              <a:rPr lang="en-US" dirty="0" smtClean="0"/>
              <a:t>: blogs, discussion forums, social networks, news that report on emergency events, etc. </a:t>
            </a:r>
          </a:p>
          <a:p>
            <a:endParaRPr lang="en-US" dirty="0" smtClean="0"/>
          </a:p>
          <a:p>
            <a:r>
              <a:rPr lang="en-US" dirty="0" smtClean="0"/>
              <a:t>Two types of agents will be developed: </a:t>
            </a:r>
            <a:r>
              <a:rPr lang="en-US" i="1" dirty="0" smtClean="0"/>
              <a:t>harvester and analyst. </a:t>
            </a:r>
          </a:p>
          <a:p>
            <a:r>
              <a:rPr lang="en-US" b="1" dirty="0" smtClean="0"/>
              <a:t>Harvester agents </a:t>
            </a:r>
            <a:r>
              <a:rPr lang="en-US" dirty="0" smtClean="0"/>
              <a:t>will scan the web in search of documents that meet the given criteria.</a:t>
            </a:r>
          </a:p>
          <a:p>
            <a:r>
              <a:rPr lang="en-US" b="1" dirty="0" smtClean="0"/>
              <a:t>Analyst agents </a:t>
            </a:r>
            <a:r>
              <a:rPr lang="en-US" dirty="0" smtClean="0"/>
              <a:t>will perform text analysis in a distributed setting.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12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4495800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Emotional Intelligence and its Influence on Intelligent Systems</a:t>
            </a:r>
          </a:p>
          <a:p>
            <a:endParaRPr lang="en-US" dirty="0" smtClean="0"/>
          </a:p>
          <a:p>
            <a:r>
              <a:rPr lang="en-US" dirty="0" smtClean="0"/>
              <a:t>Multi-agent Intelligent System for Emotion Recognition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13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593725"/>
          </a:xfrm>
        </p:spPr>
        <p:txBody>
          <a:bodyPr/>
          <a:lstStyle/>
          <a:p>
            <a:r>
              <a:rPr lang="en-US" sz="2400" dirty="0" smtClean="0"/>
              <a:t>Conclusions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5151438"/>
          </a:xfrm>
        </p:spPr>
        <p:txBody>
          <a:bodyPr>
            <a:normAutofit/>
          </a:bodyPr>
          <a:lstStyle/>
          <a:p>
            <a:r>
              <a:rPr lang="en-US" dirty="0" smtClean="0"/>
              <a:t>Emotion modeling is expected to have an </a:t>
            </a:r>
            <a:r>
              <a:rPr lang="en-US" b="1" dirty="0" smtClean="0"/>
              <a:t>interesting and important role in the next generation man-machine interactive systems.</a:t>
            </a:r>
          </a:p>
          <a:p>
            <a:endParaRPr lang="en-US" sz="700" dirty="0" smtClean="0"/>
          </a:p>
          <a:p>
            <a:r>
              <a:rPr lang="en-US" dirty="0" smtClean="0"/>
              <a:t>It can be realized by </a:t>
            </a:r>
            <a:r>
              <a:rPr lang="en-US" b="1" dirty="0" smtClean="0"/>
              <a:t>modeling both input and output parameters</a:t>
            </a:r>
            <a:r>
              <a:rPr lang="en-US" dirty="0" smtClean="0"/>
              <a:t> of the interactive system.</a:t>
            </a:r>
          </a:p>
          <a:p>
            <a:endParaRPr lang="en-US" sz="800" dirty="0" smtClean="0"/>
          </a:p>
          <a:p>
            <a:pPr lvl="1"/>
            <a:r>
              <a:rPr lang="en-US" b="1" dirty="0" smtClean="0"/>
              <a:t>V</a:t>
            </a:r>
            <a:r>
              <a:rPr lang="en-US" b="1" dirty="0" smtClean="0"/>
              <a:t>isual </a:t>
            </a:r>
            <a:r>
              <a:rPr lang="en-US" b="1" dirty="0" smtClean="0"/>
              <a:t>expression of the input-user-interface </a:t>
            </a:r>
            <a:r>
              <a:rPr lang="en-US" dirty="0" smtClean="0"/>
              <a:t>(laughter, cry, other forms of facial manifestation) can be regarded as input to the computers.</a:t>
            </a:r>
          </a:p>
          <a:p>
            <a:pPr lvl="1"/>
            <a:endParaRPr lang="en-US" sz="700" dirty="0" smtClean="0"/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motional </a:t>
            </a:r>
            <a:r>
              <a:rPr lang="en-US" dirty="0" smtClean="0"/>
              <a:t>expression of a computer can be realized by </a:t>
            </a:r>
            <a:r>
              <a:rPr lang="en-US" b="1" dirty="0" smtClean="0"/>
              <a:t>synthesizing emotions either on the video display unit or on an artificial emotional creature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14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1484784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Emotional Intelligence and its Influence on Intelligent Systems</a:t>
            </a:r>
          </a:p>
          <a:p>
            <a:endParaRPr lang="en-US" dirty="0" smtClean="0"/>
          </a:p>
          <a:p>
            <a:r>
              <a:rPr lang="en-US" dirty="0" smtClean="0"/>
              <a:t>Multi-agent Intelligent System for Emotion Recognition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2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5151438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Emotional Intelligence is a new discipline of knowledge, dealing with modeling, recognition and control of human emotions.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is an interdisciplinary research related to machine learning, natural language processing, psychology…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Cognitive Model and Propagation Model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3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593725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51514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 smtClean="0"/>
              <a:t>Human emotion </a:t>
            </a:r>
          </a:p>
          <a:p>
            <a:pPr lvl="1"/>
            <a:r>
              <a:rPr lang="en-US" altLang="zh-CN" dirty="0" smtClean="0"/>
              <a:t>caused by </a:t>
            </a:r>
            <a:r>
              <a:rPr lang="en-US" altLang="zh-CN" b="1" dirty="0" smtClean="0"/>
              <a:t>specific situations</a:t>
            </a:r>
            <a:r>
              <a:rPr lang="en-US" altLang="zh-CN" dirty="0" smtClean="0"/>
              <a:t>, </a:t>
            </a:r>
          </a:p>
          <a:p>
            <a:pPr lvl="1"/>
            <a:r>
              <a:rPr lang="en-US" altLang="zh-CN" b="1" dirty="0" smtClean="0"/>
              <a:t>emotional change </a:t>
            </a:r>
            <a:r>
              <a:rPr lang="en-US" altLang="zh-CN" dirty="0" smtClean="0"/>
              <a:t>can trigger a series of physiological responses, </a:t>
            </a:r>
          </a:p>
          <a:p>
            <a:pPr lvl="1"/>
            <a:r>
              <a:rPr lang="en-US" altLang="zh-CN" dirty="0" smtClean="0"/>
              <a:t>form the </a:t>
            </a:r>
            <a:r>
              <a:rPr lang="en-US" altLang="zh-CN" b="1" dirty="0" smtClean="0"/>
              <a:t>unique subjective experience </a:t>
            </a:r>
            <a:r>
              <a:rPr lang="en-US" altLang="zh-CN" dirty="0" smtClean="0"/>
              <a:t>expressed like </a:t>
            </a:r>
            <a:r>
              <a:rPr lang="en-US" altLang="zh-CN" b="1" dirty="0" smtClean="0"/>
              <a:t>gesture, action, language</a:t>
            </a:r>
            <a:r>
              <a:rPr lang="en-US" altLang="zh-CN" dirty="0" smtClean="0"/>
              <a:t> …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Objective of cognitive model </a:t>
            </a:r>
          </a:p>
          <a:p>
            <a:pPr lvl="1"/>
            <a:r>
              <a:rPr lang="en-US" altLang="zh-CN" dirty="0" smtClean="0"/>
              <a:t>reason about emotions, </a:t>
            </a:r>
          </a:p>
          <a:p>
            <a:pPr lvl="1"/>
            <a:r>
              <a:rPr lang="en-US" altLang="zh-CN" dirty="0" smtClean="0"/>
              <a:t>predict and understand human emotions, </a:t>
            </a:r>
          </a:p>
          <a:p>
            <a:pPr lvl="1"/>
            <a:r>
              <a:rPr lang="en-US" altLang="zh-CN" dirty="0" smtClean="0"/>
              <a:t>process emotions and give appropriate response.</a:t>
            </a:r>
          </a:p>
          <a:p>
            <a:endParaRPr lang="en-US" dirty="0" smtClean="0"/>
          </a:p>
          <a:p>
            <a:r>
              <a:rPr lang="en-US" b="1" dirty="0" smtClean="0"/>
              <a:t>EI provides the key theory and technical basis</a:t>
            </a:r>
            <a:endParaRPr lang="en-US" dirty="0" smtClean="0"/>
          </a:p>
          <a:p>
            <a:pPr lvl="1"/>
            <a:r>
              <a:rPr lang="en-US" dirty="0" smtClean="0"/>
              <a:t>new generation sensor networks, </a:t>
            </a:r>
          </a:p>
          <a:p>
            <a:pPr lvl="1"/>
            <a:r>
              <a:rPr lang="en-US" dirty="0" smtClean="0"/>
              <a:t>intelligent information processing techniques, </a:t>
            </a:r>
          </a:p>
          <a:p>
            <a:pPr lvl="1"/>
            <a:r>
              <a:rPr lang="en-US" dirty="0" smtClean="0"/>
              <a:t>man-machine conversation technologies, </a:t>
            </a:r>
          </a:p>
          <a:p>
            <a:pPr lvl="1"/>
            <a:r>
              <a:rPr lang="en-US" dirty="0" smtClean="0"/>
              <a:t>machine intelligence services, 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4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15143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Multi-agent systems (MAS) - </a:t>
            </a:r>
            <a:r>
              <a:rPr lang="en-US" dirty="0" smtClean="0"/>
              <a:t>Highly connected to the application of EI in real domains</a:t>
            </a:r>
            <a:r>
              <a:rPr lang="en-US" i="1" dirty="0" smtClean="0"/>
              <a:t>. </a:t>
            </a:r>
          </a:p>
          <a:p>
            <a:endParaRPr lang="en-US" sz="800" dirty="0" smtClean="0"/>
          </a:p>
          <a:p>
            <a:pPr lvl="1"/>
            <a:r>
              <a:rPr lang="en-US" dirty="0" smtClean="0"/>
              <a:t>Development of </a:t>
            </a:r>
            <a:r>
              <a:rPr lang="en-US" b="1" dirty="0" smtClean="0"/>
              <a:t>logical frameworks for the formal specification of emotions</a:t>
            </a:r>
            <a:r>
              <a:rPr lang="en-US" dirty="0" smtClean="0"/>
              <a:t>. </a:t>
            </a:r>
          </a:p>
          <a:p>
            <a:pPr lvl="1"/>
            <a:endParaRPr lang="en-US" sz="700" dirty="0" smtClean="0"/>
          </a:p>
          <a:p>
            <a:pPr lvl="1"/>
            <a:r>
              <a:rPr lang="en-US" b="1" dirty="0" smtClean="0"/>
              <a:t>Exploit logical methods </a:t>
            </a:r>
            <a:r>
              <a:rPr lang="en-US" dirty="0" smtClean="0"/>
              <a:t>in order to provide a </a:t>
            </a:r>
            <a:r>
              <a:rPr lang="en-US" b="1" dirty="0" smtClean="0"/>
              <a:t>rigorous specification of how emotions should be implemented in an artificial agent.</a:t>
            </a:r>
          </a:p>
          <a:p>
            <a:endParaRPr lang="en-US" dirty="0" smtClean="0"/>
          </a:p>
          <a:p>
            <a:r>
              <a:rPr lang="en-US" dirty="0" smtClean="0"/>
              <a:t>Recent work: </a:t>
            </a:r>
          </a:p>
          <a:p>
            <a:pPr lvl="1"/>
            <a:r>
              <a:rPr lang="en-US" dirty="0" smtClean="0"/>
              <a:t>Enabling  </a:t>
            </a:r>
            <a:r>
              <a:rPr lang="en-US" b="1" dirty="0" smtClean="0"/>
              <a:t>intelligent software agents to detect emotions </a:t>
            </a:r>
            <a:r>
              <a:rPr lang="en-US" dirty="0" smtClean="0"/>
              <a:t>via verbal, non-verbal, and textual cues, </a:t>
            </a:r>
          </a:p>
          <a:p>
            <a:pPr lvl="1"/>
            <a:endParaRPr lang="en-US" sz="700" dirty="0" smtClean="0"/>
          </a:p>
          <a:p>
            <a:pPr lvl="1"/>
            <a:r>
              <a:rPr lang="en-US" b="1" dirty="0" smtClean="0"/>
              <a:t>Express emotions through speech and gestures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5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2362286"/>
            <a:ext cx="8382000" cy="762210"/>
            <a:chOff x="192" y="2097"/>
            <a:chExt cx="5328" cy="83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2097"/>
              <a:ext cx="5328" cy="83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2097"/>
              <a:ext cx="0" cy="833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Emotional Intelligence and its Influence on Intelligent Systems</a:t>
            </a:r>
          </a:p>
          <a:p>
            <a:endParaRPr lang="en-US" dirty="0" smtClean="0"/>
          </a:p>
          <a:p>
            <a:r>
              <a:rPr lang="en-US" dirty="0" smtClean="0"/>
              <a:t>Multi-agent Intelligent System for Emotion Recognition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6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593725"/>
          </a:xfrm>
        </p:spPr>
        <p:txBody>
          <a:bodyPr/>
          <a:lstStyle/>
          <a:p>
            <a:r>
              <a:rPr lang="en-US" sz="2200" dirty="0" smtClean="0"/>
              <a:t>Emotional Intelligence and its Influence on IS</a:t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151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Usability of EI: Necessary Research Activities</a:t>
            </a:r>
          </a:p>
          <a:p>
            <a:endParaRPr lang="en-US" dirty="0" smtClean="0"/>
          </a:p>
          <a:p>
            <a:r>
              <a:rPr lang="en-US" dirty="0" smtClean="0"/>
              <a:t>Today’s users are </a:t>
            </a:r>
            <a:r>
              <a:rPr lang="en-US" b="1" dirty="0" smtClean="0"/>
              <a:t>not satisfied with simple visual and audio responses</a:t>
            </a:r>
            <a:r>
              <a:rPr lang="en-US" dirty="0" smtClean="0"/>
              <a:t> of interactive systems.</a:t>
            </a:r>
          </a:p>
          <a:p>
            <a:endParaRPr lang="en-US" dirty="0" smtClean="0"/>
          </a:p>
          <a:p>
            <a:r>
              <a:rPr lang="en-US" b="1" dirty="0" smtClean="0"/>
              <a:t>Want to employ all their sensory organs in order to receive the details of a multimedia presentation</a:t>
            </a:r>
            <a:r>
              <a:rPr lang="en-US" dirty="0" smtClean="0"/>
              <a:t>: require tactile, olfactory, and other modes of communications.</a:t>
            </a:r>
          </a:p>
          <a:p>
            <a:endParaRPr lang="en-US" dirty="0" smtClean="0"/>
          </a:p>
          <a:p>
            <a:r>
              <a:rPr lang="en-US" b="1" dirty="0" smtClean="0"/>
              <a:t>Trend</a:t>
            </a:r>
            <a:r>
              <a:rPr lang="en-US" dirty="0" smtClean="0"/>
              <a:t>: to build interactive systems that are </a:t>
            </a:r>
            <a:r>
              <a:rPr lang="en-US" b="1" dirty="0" smtClean="0"/>
              <a:t>more attractive and closer to end-users, to be believable and trustable.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7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593725"/>
          </a:xfrm>
        </p:spPr>
        <p:txBody>
          <a:bodyPr/>
          <a:lstStyle/>
          <a:p>
            <a:r>
              <a:rPr lang="en-US" sz="2200" dirty="0" smtClean="0"/>
              <a:t>Emotional Intelligence and its Influence on IS</a:t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151438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Usability of Emotional Intelligence: Necessary Research Activities</a:t>
            </a:r>
          </a:p>
          <a:p>
            <a:pPr marL="457200" indent="-457200">
              <a:buAutoNum type="arabicPeriod"/>
            </a:pPr>
            <a:endParaRPr lang="en-US" sz="500" dirty="0" smtClean="0"/>
          </a:p>
          <a:p>
            <a:r>
              <a:rPr lang="en-US" dirty="0" smtClean="0"/>
              <a:t>Research challenges and activities:</a:t>
            </a:r>
          </a:p>
          <a:p>
            <a:pPr lvl="1"/>
            <a:r>
              <a:rPr lang="en-US" sz="2000" b="1" dirty="0" smtClean="0"/>
              <a:t>Analysis and evaluation of different emotional classification methods</a:t>
            </a:r>
            <a:r>
              <a:rPr lang="en-US" sz="2000" dirty="0" smtClean="0"/>
              <a:t>: speech, expression, gesture, action, and electrophysiology information</a:t>
            </a:r>
          </a:p>
          <a:p>
            <a:pPr lvl="1"/>
            <a:endParaRPr lang="en-US" sz="500" dirty="0" smtClean="0"/>
          </a:p>
          <a:p>
            <a:pPr lvl="1"/>
            <a:r>
              <a:rPr lang="en-US" sz="2000" b="1" dirty="0" smtClean="0"/>
              <a:t>Improve the stability and accuracy of emotional information pattern recognition</a:t>
            </a:r>
            <a:r>
              <a:rPr lang="en-US" sz="2000" dirty="0" smtClean="0"/>
              <a:t>: use and combine different recognition algorithms,</a:t>
            </a:r>
          </a:p>
          <a:p>
            <a:pPr lvl="1"/>
            <a:endParaRPr lang="en-US" sz="500" dirty="0" smtClean="0"/>
          </a:p>
          <a:p>
            <a:pPr lvl="1"/>
            <a:r>
              <a:rPr lang="en-US" sz="2000" dirty="0" smtClean="0"/>
              <a:t>Exploiting logical methods in order to </a:t>
            </a:r>
            <a:r>
              <a:rPr lang="en-US" sz="2000" b="1" dirty="0" smtClean="0"/>
              <a:t>provide a rigorous specification of how emotions should be implemented in an artificial agent</a:t>
            </a:r>
            <a:r>
              <a:rPr lang="en-US" sz="2000" dirty="0" smtClean="0"/>
              <a:t>.</a:t>
            </a:r>
          </a:p>
          <a:p>
            <a:pPr lvl="1"/>
            <a:endParaRPr lang="en-US" sz="500" dirty="0" smtClean="0"/>
          </a:p>
          <a:p>
            <a:pPr lvl="1"/>
            <a:r>
              <a:rPr lang="en-US" sz="2000" b="1" dirty="0" smtClean="0"/>
              <a:t> Identifying desirable features of emotion theories </a:t>
            </a:r>
            <a:r>
              <a:rPr lang="en-US" sz="2000" dirty="0" smtClean="0"/>
              <a:t>that make them ideal blueprints for agent models.</a:t>
            </a:r>
          </a:p>
          <a:p>
            <a:pPr lvl="1"/>
            <a:endParaRPr lang="en-US" sz="500" dirty="0" smtClean="0"/>
          </a:p>
          <a:p>
            <a:pPr lvl="1"/>
            <a:r>
              <a:rPr lang="en-US" sz="2000" dirty="0" smtClean="0"/>
              <a:t>A natural consequence: </a:t>
            </a:r>
            <a:r>
              <a:rPr lang="en-US" sz="2000" b="1" dirty="0" smtClean="0"/>
              <a:t>build a prototype of a </a:t>
            </a:r>
            <a:r>
              <a:rPr lang="en-US" sz="2000" b="1" dirty="0" err="1" smtClean="0"/>
              <a:t>multiagent</a:t>
            </a:r>
            <a:r>
              <a:rPr lang="en-US" sz="2000" b="1" dirty="0" smtClean="0"/>
              <a:t> system capable of reasoning about emotions, predicting and understanding human emotions, and processing emotions</a:t>
            </a:r>
            <a:r>
              <a:rPr lang="en-US" sz="2000" dirty="0" smtClean="0"/>
              <a:t> by reasoning and during the interaction with a human user. </a:t>
            </a:r>
            <a:endParaRPr lang="en-US" sz="2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800" dirty="0" smtClean="0"/>
          </a:p>
          <a:p>
            <a:pPr lvl="1"/>
            <a:endParaRPr lang="en-US" sz="18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8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01000" cy="593725"/>
          </a:xfrm>
        </p:spPr>
        <p:txBody>
          <a:bodyPr/>
          <a:lstStyle/>
          <a:p>
            <a:r>
              <a:rPr lang="en-US" sz="2200" dirty="0" smtClean="0"/>
              <a:t>Emotional Intelligence and its Influence on IS</a:t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b="1" dirty="0" smtClean="0"/>
              <a:t>2. Emotional Intelligence and Agent Technology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600" b="1" dirty="0" smtClean="0"/>
              <a:t>Apply specific methods </a:t>
            </a:r>
            <a:r>
              <a:rPr lang="en-US" sz="2600" dirty="0" smtClean="0"/>
              <a:t>for dynamic data analysis and pattern recognition, </a:t>
            </a:r>
            <a:r>
              <a:rPr lang="en-US" sz="2600" b="1" dirty="0" smtClean="0"/>
              <a:t>to identify /discover new knowledge from available emotional information. </a:t>
            </a:r>
          </a:p>
          <a:p>
            <a:endParaRPr lang="en-US" dirty="0" smtClean="0"/>
          </a:p>
          <a:p>
            <a:r>
              <a:rPr lang="en-US" sz="2600" dirty="0" smtClean="0"/>
              <a:t>The main focus on specific activities:</a:t>
            </a:r>
          </a:p>
          <a:p>
            <a:pPr lvl="1"/>
            <a:r>
              <a:rPr lang="en-US" b="1" dirty="0" smtClean="0"/>
              <a:t>Choosing the appropriate analysis methods for large amounts of dynamic and temporal data </a:t>
            </a:r>
            <a:r>
              <a:rPr lang="en-US" dirty="0" smtClean="0"/>
              <a:t>(collected from simulations and experiments) which can be used in </a:t>
            </a:r>
            <a:r>
              <a:rPr lang="en-US" b="1" dirty="0" smtClean="0"/>
              <a:t>explanations and modeling of human emotions</a:t>
            </a:r>
            <a:r>
              <a:rPr lang="en-US" dirty="0" smtClean="0"/>
              <a:t>.</a:t>
            </a:r>
          </a:p>
          <a:p>
            <a:pPr lvl="1"/>
            <a:endParaRPr lang="en-US" sz="700" i="1" dirty="0" smtClean="0"/>
          </a:p>
          <a:p>
            <a:pPr lvl="1"/>
            <a:r>
              <a:rPr lang="en-US" b="1" dirty="0" smtClean="0"/>
              <a:t>To explore possibilities of modeling multi-agent systems </a:t>
            </a:r>
            <a:r>
              <a:rPr lang="en-US" dirty="0" smtClean="0"/>
              <a:t>which incorporate emotional intelligence.</a:t>
            </a:r>
          </a:p>
          <a:p>
            <a:pPr lvl="1"/>
            <a:endParaRPr lang="en-US" sz="600" i="1" dirty="0" smtClean="0"/>
          </a:p>
          <a:p>
            <a:pPr lvl="1"/>
            <a:r>
              <a:rPr lang="en-US" b="1" dirty="0" smtClean="0"/>
              <a:t>To build a logic that enables specification of complex emotions </a:t>
            </a:r>
            <a:r>
              <a:rPr lang="en-US" dirty="0" smtClean="0"/>
              <a:t>(e.g. regret, jealousy, envy, shame, guilt, reproach, admiration, remorse, pride, embarrassment).</a:t>
            </a:r>
          </a:p>
          <a:p>
            <a:pPr lvl="1"/>
            <a:endParaRPr lang="en-US" sz="600" dirty="0" smtClean="0"/>
          </a:p>
          <a:p>
            <a:pPr lvl="1"/>
            <a:r>
              <a:rPr lang="en-US" dirty="0" smtClean="0"/>
              <a:t>To perform experiments on numerous appropriate data sets (system based on </a:t>
            </a:r>
            <a:r>
              <a:rPr lang="en-US" i="1" dirty="0" smtClean="0"/>
              <a:t>FAP – Framework for Analysis and Prediction)</a:t>
            </a:r>
          </a:p>
          <a:p>
            <a:pPr lvl="1"/>
            <a:endParaRPr lang="en-US" sz="2800" i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8229600" cy="381000"/>
          </a:xfrm>
        </p:spPr>
        <p:txBody>
          <a:bodyPr/>
          <a:lstStyle/>
          <a:p>
            <a:r>
              <a:rPr lang="en-US" b="1" dirty="0" smtClean="0"/>
              <a:t>Emotional Intelligence and Agents  – Survey and Possible Applications </a:t>
            </a:r>
            <a:r>
              <a:rPr lang="en-US" dirty="0" smtClean="0"/>
              <a:t>- WIMS'14, June 2-4, 2014, 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9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MATES2013Presentation</Template>
  <TotalTime>275</TotalTime>
  <Words>1231</Words>
  <Application>Microsoft Office PowerPoint</Application>
  <PresentationFormat>On-screen Show (4:3)</PresentationFormat>
  <Paragraphs>184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Standarddesign</vt:lpstr>
      <vt:lpstr>Emotional Intelligence and Agents – Survey and Possible Applications</vt:lpstr>
      <vt:lpstr>Agenda</vt:lpstr>
      <vt:lpstr>Introduction </vt:lpstr>
      <vt:lpstr>Introduction </vt:lpstr>
      <vt:lpstr>Introduction </vt:lpstr>
      <vt:lpstr>Agenda</vt:lpstr>
      <vt:lpstr>Emotional Intelligence and its Influence on IS  </vt:lpstr>
      <vt:lpstr>Emotional Intelligence and its Influence on IS  </vt:lpstr>
      <vt:lpstr>Emotional Intelligence and its Influence on IS  </vt:lpstr>
      <vt:lpstr>Agenda</vt:lpstr>
      <vt:lpstr>Multi-agent Intelligent System for Emotion Recognition   </vt:lpstr>
      <vt:lpstr>Multi-agent Intelligent System for Emotion Recognition   </vt:lpstr>
      <vt:lpstr>Agenda</vt:lpstr>
      <vt:lpstr>Conclusions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dejan</dc:creator>
  <cp:lastModifiedBy>Djurdja</cp:lastModifiedBy>
  <cp:revision>39</cp:revision>
  <dcterms:created xsi:type="dcterms:W3CDTF">2014-05-30T14:48:12Z</dcterms:created>
  <dcterms:modified xsi:type="dcterms:W3CDTF">2014-06-03T05:34:16Z</dcterms:modified>
</cp:coreProperties>
</file>